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sldIdLst>
    <p:sldId id="261" r:id="rId5"/>
    <p:sldId id="262" r:id="rId6"/>
    <p:sldId id="263" r:id="rId7"/>
    <p:sldId id="264" r:id="rId8"/>
    <p:sldId id="268" r:id="rId9"/>
    <p:sldId id="274" r:id="rId10"/>
    <p:sldId id="265" r:id="rId11"/>
    <p:sldId id="266" r:id="rId12"/>
    <p:sldId id="269" r:id="rId13"/>
    <p:sldId id="270" r:id="rId14"/>
    <p:sldId id="271" r:id="rId15"/>
    <p:sldId id="27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9/23/2021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767026"/>
          </a:xfrm>
        </p:spPr>
        <p:txBody>
          <a:bodyPr>
            <a:noAutofit/>
          </a:bodyPr>
          <a:lstStyle/>
          <a:p>
            <a:pPr algn="ctr"/>
            <a:r>
              <a:rPr lang="en-US" sz="60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Hotspot slicer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422386"/>
            <a:ext cx="6934199" cy="1168396"/>
          </a:xfrm>
        </p:spPr>
        <p:txBody>
          <a:bodyPr>
            <a:noAutofit/>
          </a:bodyPr>
          <a:lstStyle/>
          <a:p>
            <a:pPr algn="ctr"/>
            <a:r>
              <a:rPr lang="el-GR" sz="1600" dirty="0" err="1"/>
              <a:t>Κωτσιαριδης</a:t>
            </a:r>
            <a:r>
              <a:rPr lang="el-GR" sz="1600" dirty="0"/>
              <a:t> </a:t>
            </a:r>
            <a:r>
              <a:rPr lang="el-GR" sz="1600" dirty="0" err="1"/>
              <a:t>κωνσταντινοσ</a:t>
            </a:r>
            <a:r>
              <a:rPr lang="el-GR" sz="1600" dirty="0"/>
              <a:t> </a:t>
            </a:r>
            <a:r>
              <a:rPr lang="en-US" sz="1600" dirty="0"/>
              <a:t>2547</a:t>
            </a:r>
          </a:p>
          <a:p>
            <a:pPr algn="ctr"/>
            <a:r>
              <a:rPr lang="el-GR" sz="1600" dirty="0" err="1"/>
              <a:t>Λαμπρινοσ</a:t>
            </a:r>
            <a:r>
              <a:rPr lang="el-GR" sz="1600" dirty="0"/>
              <a:t> </a:t>
            </a:r>
            <a:r>
              <a:rPr lang="el-GR" sz="1600" dirty="0" err="1"/>
              <a:t>ισιδωροσ</a:t>
            </a:r>
            <a:r>
              <a:rPr lang="el-GR" sz="1600" dirty="0"/>
              <a:t> </a:t>
            </a:r>
            <a:r>
              <a:rPr lang="en-US" sz="1600" dirty="0"/>
              <a:t>2551</a:t>
            </a:r>
          </a:p>
          <a:p>
            <a:pPr algn="ctr"/>
            <a:r>
              <a:rPr lang="el-GR" sz="1600" dirty="0" err="1"/>
              <a:t>παυλιδης</a:t>
            </a:r>
            <a:r>
              <a:rPr lang="en-US" sz="1600" dirty="0"/>
              <a:t> </a:t>
            </a:r>
            <a:r>
              <a:rPr lang="el-GR" sz="1600" dirty="0" err="1"/>
              <a:t>παναγιωτησ</a:t>
            </a:r>
            <a:r>
              <a:rPr lang="en-US" sz="1600" dirty="0"/>
              <a:t> 2608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5AB91-7ACE-47D5-822F-315C669F3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 err="1">
                <a:solidFill>
                  <a:schemeClr val="bg1"/>
                </a:solidFill>
              </a:rPr>
              <a:t>Πειραματα</a:t>
            </a:r>
            <a:r>
              <a:rPr lang="el-GR" dirty="0">
                <a:solidFill>
                  <a:schemeClr val="bg1"/>
                </a:solidFill>
              </a:rPr>
              <a:t> και </a:t>
            </a:r>
            <a:r>
              <a:rPr lang="el-GR" dirty="0" err="1">
                <a:solidFill>
                  <a:schemeClr val="bg1"/>
                </a:solidFill>
              </a:rPr>
              <a:t>σεναρια</a:t>
            </a:r>
            <a:r>
              <a:rPr lang="el-GR" dirty="0">
                <a:solidFill>
                  <a:schemeClr val="bg1"/>
                </a:solidFill>
              </a:rPr>
              <a:t> </a:t>
            </a:r>
            <a:endParaRPr lang="el-G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C5859-D6CC-428A-8840-39DA5E443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29295"/>
            <a:ext cx="9905999" cy="4161906"/>
          </a:xfrm>
        </p:spPr>
        <p:txBody>
          <a:bodyPr/>
          <a:lstStyle/>
          <a:p>
            <a:r>
              <a:rPr lang="el-GR" dirty="0">
                <a:solidFill>
                  <a:schemeClr val="bg1"/>
                </a:solidFill>
              </a:rPr>
              <a:t>Στο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l-GR" dirty="0">
                <a:solidFill>
                  <a:schemeClr val="bg1"/>
                </a:solidFill>
              </a:rPr>
              <a:t>δεύτερο σενάριο έχουμε και τρίτο </a:t>
            </a:r>
            <a:r>
              <a:rPr lang="en-US" dirty="0">
                <a:solidFill>
                  <a:schemeClr val="bg1"/>
                </a:solidFill>
              </a:rPr>
              <a:t>link</a:t>
            </a:r>
            <a:r>
              <a:rPr lang="el-GR" dirty="0">
                <a:solidFill>
                  <a:schemeClr val="bg1"/>
                </a:solidFill>
              </a:rPr>
              <a:t>, τον </a:t>
            </a:r>
            <a:r>
              <a:rPr lang="en-US" dirty="0">
                <a:solidFill>
                  <a:schemeClr val="bg1"/>
                </a:solidFill>
              </a:rPr>
              <a:t>INTERFIERER ,</a:t>
            </a:r>
            <a:r>
              <a:rPr lang="el-GR" dirty="0">
                <a:solidFill>
                  <a:schemeClr val="bg1"/>
                </a:solidFill>
              </a:rPr>
              <a:t> ο οποίος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l-GR" dirty="0">
                <a:solidFill>
                  <a:schemeClr val="bg1"/>
                </a:solidFill>
              </a:rPr>
              <a:t>εμφανίζεται μια χρονική στιγμή στο κανάλι μας.</a:t>
            </a:r>
          </a:p>
          <a:p>
            <a:r>
              <a:rPr lang="el-GR" dirty="0">
                <a:solidFill>
                  <a:schemeClr val="bg1"/>
                </a:solidFill>
              </a:rPr>
              <a:t>Στο πρώτο </a:t>
            </a:r>
            <a:r>
              <a:rPr lang="el-GR" dirty="0" err="1">
                <a:solidFill>
                  <a:schemeClr val="bg1"/>
                </a:solidFill>
              </a:rPr>
              <a:t>υποσενάριο</a:t>
            </a:r>
            <a:r>
              <a:rPr lang="el-GR" dirty="0">
                <a:solidFill>
                  <a:schemeClr val="bg1"/>
                </a:solidFill>
              </a:rPr>
              <a:t> οι </a:t>
            </a:r>
            <a:r>
              <a:rPr lang="en-US" dirty="0">
                <a:solidFill>
                  <a:schemeClr val="bg1"/>
                </a:solidFill>
              </a:rPr>
              <a:t>HM</a:t>
            </a:r>
            <a:r>
              <a:rPr lang="el-GR" dirty="0">
                <a:solidFill>
                  <a:schemeClr val="bg1"/>
                </a:solidFill>
              </a:rPr>
              <a:t> και</a:t>
            </a:r>
            <a:r>
              <a:rPr lang="en-US" dirty="0">
                <a:solidFill>
                  <a:schemeClr val="bg1"/>
                </a:solidFill>
              </a:rPr>
              <a:t> HT</a:t>
            </a:r>
            <a:r>
              <a:rPr lang="el-GR" dirty="0">
                <a:solidFill>
                  <a:schemeClr val="bg1"/>
                </a:solidFill>
              </a:rPr>
              <a:t> είναι οι μόνοι που ελέγχονται από τον </a:t>
            </a:r>
            <a:r>
              <a:rPr lang="en-US" dirty="0">
                <a:solidFill>
                  <a:schemeClr val="bg1"/>
                </a:solidFill>
              </a:rPr>
              <a:t>COORDINATOR</a:t>
            </a:r>
            <a:r>
              <a:rPr lang="el-GR" dirty="0">
                <a:solidFill>
                  <a:schemeClr val="bg1"/>
                </a:solidFill>
              </a:rPr>
              <a:t>. </a:t>
            </a:r>
          </a:p>
          <a:p>
            <a:r>
              <a:rPr lang="el-GR" dirty="0">
                <a:solidFill>
                  <a:schemeClr val="bg1"/>
                </a:solidFill>
              </a:rPr>
              <a:t>Τη στιγμή της εμφάνισης του </a:t>
            </a:r>
            <a:r>
              <a:rPr lang="en-US" dirty="0">
                <a:solidFill>
                  <a:schemeClr val="bg1"/>
                </a:solidFill>
              </a:rPr>
              <a:t>INTERFIERER</a:t>
            </a:r>
            <a:r>
              <a:rPr lang="el-GR" dirty="0">
                <a:solidFill>
                  <a:schemeClr val="bg1"/>
                </a:solidFill>
              </a:rPr>
              <a:t>, ο </a:t>
            </a:r>
            <a:r>
              <a:rPr lang="en-US" dirty="0">
                <a:solidFill>
                  <a:schemeClr val="bg1"/>
                </a:solidFill>
              </a:rPr>
              <a:t>COORDINATOR </a:t>
            </a:r>
            <a:r>
              <a:rPr lang="el-GR" dirty="0">
                <a:solidFill>
                  <a:schemeClr val="bg1"/>
                </a:solidFill>
              </a:rPr>
              <a:t>τον καταλαβαίνει και δίνει στον </a:t>
            </a:r>
            <a:r>
              <a:rPr lang="en-US" dirty="0">
                <a:solidFill>
                  <a:schemeClr val="bg1"/>
                </a:solidFill>
              </a:rPr>
              <a:t>HM </a:t>
            </a:r>
            <a:r>
              <a:rPr lang="el-GR" dirty="0">
                <a:solidFill>
                  <a:schemeClr val="bg1"/>
                </a:solidFill>
              </a:rPr>
              <a:t>προτεραιότητα απομακρύνοντας τον </a:t>
            </a:r>
            <a:r>
              <a:rPr lang="en-US" dirty="0">
                <a:solidFill>
                  <a:schemeClr val="bg1"/>
                </a:solidFill>
              </a:rPr>
              <a:t>HT</a:t>
            </a:r>
            <a:r>
              <a:rPr lang="el-GR" dirty="0">
                <a:solidFill>
                  <a:schemeClr val="bg1"/>
                </a:solidFill>
              </a:rPr>
              <a:t>. Άρα πλέον ΗΜ και </a:t>
            </a:r>
            <a:r>
              <a:rPr lang="en-US" dirty="0">
                <a:solidFill>
                  <a:schemeClr val="bg1"/>
                </a:solidFill>
              </a:rPr>
              <a:t>INTERFIERER </a:t>
            </a:r>
            <a:r>
              <a:rPr lang="el-GR" dirty="0">
                <a:solidFill>
                  <a:schemeClr val="bg1"/>
                </a:solidFill>
              </a:rPr>
              <a:t>μοιράζονται το κανάλι.</a:t>
            </a:r>
          </a:p>
        </p:txBody>
      </p:sp>
    </p:spTree>
    <p:extLst>
      <p:ext uri="{BB962C8B-B14F-4D97-AF65-F5344CB8AC3E}">
        <p14:creationId xmlns:p14="http://schemas.microsoft.com/office/powerpoint/2010/main" val="3046737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02050-C6FD-47AD-B3FB-AF1F7A5FA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7514"/>
            <a:ext cx="9905998" cy="1478570"/>
          </a:xfrm>
        </p:spPr>
        <p:txBody>
          <a:bodyPr/>
          <a:lstStyle/>
          <a:p>
            <a:pPr algn="ctr"/>
            <a:r>
              <a:rPr lang="el-GR" dirty="0" err="1">
                <a:solidFill>
                  <a:schemeClr val="bg1"/>
                </a:solidFill>
              </a:rPr>
              <a:t>Πειραματα</a:t>
            </a:r>
            <a:r>
              <a:rPr lang="el-GR" dirty="0">
                <a:solidFill>
                  <a:schemeClr val="bg1"/>
                </a:solidFill>
              </a:rPr>
              <a:t> και </a:t>
            </a:r>
            <a:r>
              <a:rPr lang="el-GR" dirty="0" err="1">
                <a:solidFill>
                  <a:schemeClr val="bg1"/>
                </a:solidFill>
              </a:rPr>
              <a:t>σεναρια</a:t>
            </a:r>
            <a:r>
              <a:rPr lang="el-GR" dirty="0">
                <a:solidFill>
                  <a:schemeClr val="bg1"/>
                </a:solidFill>
              </a:rPr>
              <a:t> </a:t>
            </a:r>
            <a:endParaRPr lang="el-G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2B011-1959-4CD8-BE70-4DA98134EE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29295"/>
            <a:ext cx="9905999" cy="4161906"/>
          </a:xfrm>
        </p:spPr>
        <p:txBody>
          <a:bodyPr/>
          <a:lstStyle/>
          <a:p>
            <a:r>
              <a:rPr lang="el-GR" dirty="0">
                <a:solidFill>
                  <a:schemeClr val="bg1"/>
                </a:solidFill>
              </a:rPr>
              <a:t>Στο δεύτερο </a:t>
            </a:r>
            <a:r>
              <a:rPr lang="el-GR" dirty="0" err="1">
                <a:solidFill>
                  <a:schemeClr val="bg1"/>
                </a:solidFill>
              </a:rPr>
              <a:t>υποσενάριο</a:t>
            </a:r>
            <a:r>
              <a:rPr lang="el-GR" dirty="0">
                <a:solidFill>
                  <a:schemeClr val="bg1"/>
                </a:solidFill>
              </a:rPr>
              <a:t> στόχος είναι ο </a:t>
            </a:r>
            <a:r>
              <a:rPr lang="en-US" dirty="0">
                <a:solidFill>
                  <a:schemeClr val="bg1"/>
                </a:solidFill>
              </a:rPr>
              <a:t>COORDINATOR </a:t>
            </a:r>
            <a:r>
              <a:rPr lang="el-GR" dirty="0">
                <a:solidFill>
                  <a:schemeClr val="bg1"/>
                </a:solidFill>
              </a:rPr>
              <a:t>να ακούει στο κανάλι και όταν καταλάβει τον </a:t>
            </a:r>
            <a:r>
              <a:rPr lang="en-US" dirty="0">
                <a:solidFill>
                  <a:schemeClr val="bg1"/>
                </a:solidFill>
              </a:rPr>
              <a:t>INTERFIERER</a:t>
            </a:r>
            <a:r>
              <a:rPr lang="el-GR" dirty="0">
                <a:solidFill>
                  <a:schemeClr val="bg1"/>
                </a:solidFill>
              </a:rPr>
              <a:t> να τον προσθέσει στους κόμβους για τους οποίους στέλνει πληροφορία.</a:t>
            </a:r>
          </a:p>
          <a:p>
            <a:r>
              <a:rPr lang="el-GR" dirty="0">
                <a:solidFill>
                  <a:schemeClr val="bg1"/>
                </a:solidFill>
              </a:rPr>
              <a:t>Άρα πλέον ελέγχει και τους τρεις που βρίσκονται στο κανάλι.</a:t>
            </a:r>
          </a:p>
          <a:p>
            <a:r>
              <a:rPr lang="el-GR" dirty="0">
                <a:solidFill>
                  <a:schemeClr val="bg1"/>
                </a:solidFill>
              </a:rPr>
              <a:t>Στον </a:t>
            </a:r>
            <a:r>
              <a:rPr lang="en-US" dirty="0">
                <a:solidFill>
                  <a:schemeClr val="bg1"/>
                </a:solidFill>
              </a:rPr>
              <a:t>INTERFIERER</a:t>
            </a:r>
            <a:r>
              <a:rPr lang="el-GR" dirty="0">
                <a:solidFill>
                  <a:schemeClr val="bg1"/>
                </a:solidFill>
              </a:rPr>
              <a:t> τρέχει το </a:t>
            </a:r>
            <a:r>
              <a:rPr lang="en-US" dirty="0" err="1">
                <a:solidFill>
                  <a:schemeClr val="bg1"/>
                </a:solidFill>
              </a:rPr>
              <a:t>manip.c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l-GR" dirty="0">
                <a:solidFill>
                  <a:schemeClr val="bg1"/>
                </a:solidFill>
              </a:rPr>
              <a:t>όπως έτρεχε και στους άλλους </a:t>
            </a:r>
            <a:r>
              <a:rPr lang="en-US" dirty="0">
                <a:solidFill>
                  <a:schemeClr val="bg1"/>
                </a:solidFill>
              </a:rPr>
              <a:t>APs.</a:t>
            </a:r>
            <a:endParaRPr lang="el-GR" dirty="0">
              <a:solidFill>
                <a:schemeClr val="bg1"/>
              </a:solidFill>
            </a:endParaRPr>
          </a:p>
          <a:p>
            <a:r>
              <a:rPr lang="el-GR" dirty="0">
                <a:solidFill>
                  <a:schemeClr val="bg1"/>
                </a:solidFill>
              </a:rPr>
              <a:t>Ο ΗΤ πάλι χάνει τη πρόσβαση στο κανάλι και ο ΗΜ με τον </a:t>
            </a:r>
            <a:r>
              <a:rPr lang="en-US" dirty="0">
                <a:solidFill>
                  <a:schemeClr val="bg1"/>
                </a:solidFill>
              </a:rPr>
              <a:t>INTERFIERER</a:t>
            </a:r>
            <a:r>
              <a:rPr lang="el-GR" dirty="0">
                <a:solidFill>
                  <a:schemeClr val="bg1"/>
                </a:solidFill>
              </a:rPr>
              <a:t> μοιράζονται το κανάλι 66% - 33%.</a:t>
            </a:r>
          </a:p>
        </p:txBody>
      </p:sp>
    </p:spTree>
    <p:extLst>
      <p:ext uri="{BB962C8B-B14F-4D97-AF65-F5344CB8AC3E}">
        <p14:creationId xmlns:p14="http://schemas.microsoft.com/office/powerpoint/2010/main" val="4267137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FB3AF-F39A-423D-9D1C-2633A5CFC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5034" y="2164685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l-GR" sz="4000" dirty="0" err="1">
                <a:solidFill>
                  <a:schemeClr val="bg1"/>
                </a:solidFill>
              </a:rPr>
              <a:t>Ευχαριστουμε</a:t>
            </a:r>
            <a:r>
              <a:rPr lang="el-GR" sz="4000" dirty="0">
                <a:solidFill>
                  <a:schemeClr val="bg1"/>
                </a:solidFill>
              </a:rPr>
              <a:t> !!</a:t>
            </a:r>
          </a:p>
        </p:txBody>
      </p:sp>
    </p:spTree>
    <p:extLst>
      <p:ext uri="{BB962C8B-B14F-4D97-AF65-F5344CB8AC3E}">
        <p14:creationId xmlns:p14="http://schemas.microsoft.com/office/powerpoint/2010/main" val="7062819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l-GR" sz="4400" dirty="0" err="1">
                <a:solidFill>
                  <a:schemeClr val="bg1"/>
                </a:solidFill>
              </a:rPr>
              <a:t>Στοχοσ</a:t>
            </a:r>
            <a:r>
              <a:rPr lang="el-GR" sz="4400" dirty="0">
                <a:solidFill>
                  <a:schemeClr val="bg1"/>
                </a:solidFill>
              </a:rPr>
              <a:t> της </a:t>
            </a:r>
            <a:r>
              <a:rPr lang="el-GR" sz="4400" dirty="0" err="1">
                <a:solidFill>
                  <a:schemeClr val="bg1"/>
                </a:solidFill>
              </a:rPr>
              <a:t>εργασιασ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l-GR" sz="1600" dirty="0">
                <a:solidFill>
                  <a:schemeClr val="bg1"/>
                </a:solidFill>
              </a:rPr>
              <a:t>Η διαχείριση του καναλιού και </a:t>
            </a:r>
            <a:r>
              <a:rPr lang="en-US" sz="1600" dirty="0">
                <a:solidFill>
                  <a:schemeClr val="bg1"/>
                </a:solidFill>
              </a:rPr>
              <a:t> o </a:t>
            </a:r>
            <a:r>
              <a:rPr lang="el-GR" sz="1600" dirty="0">
                <a:solidFill>
                  <a:schemeClr val="bg1"/>
                </a:solidFill>
              </a:rPr>
              <a:t>επιμερισμός του σε ένα ή περισσότερα </a:t>
            </a:r>
            <a:r>
              <a:rPr lang="en-US" sz="1600" dirty="0">
                <a:solidFill>
                  <a:schemeClr val="bg1"/>
                </a:solidFill>
              </a:rPr>
              <a:t>links </a:t>
            </a:r>
            <a:r>
              <a:rPr lang="el-GR" sz="1600" dirty="0">
                <a:solidFill>
                  <a:schemeClr val="bg1"/>
                </a:solidFill>
              </a:rPr>
              <a:t>από έναν εξωτερικό παρατηρητή</a:t>
            </a:r>
            <a:r>
              <a:rPr lang="en-US" sz="1600" dirty="0">
                <a:solidFill>
                  <a:schemeClr val="bg1"/>
                </a:solidFill>
              </a:rPr>
              <a:t>(coordinator).</a:t>
            </a:r>
            <a:endParaRPr lang="el-GR" sz="1600" dirty="0">
              <a:solidFill>
                <a:schemeClr val="bg1"/>
              </a:solidFill>
            </a:endParaRPr>
          </a:p>
          <a:p>
            <a:pPr>
              <a:lnSpc>
                <a:spcPct val="110000"/>
              </a:lnSpc>
            </a:pPr>
            <a:r>
              <a:rPr lang="el-GR" sz="1600" dirty="0">
                <a:solidFill>
                  <a:schemeClr val="bg1"/>
                </a:solidFill>
              </a:rPr>
              <a:t>Η εύρεση και κατανόηση των τμημάτων  του </a:t>
            </a:r>
            <a:r>
              <a:rPr lang="en-US" sz="1600" dirty="0">
                <a:solidFill>
                  <a:schemeClr val="bg1"/>
                </a:solidFill>
              </a:rPr>
              <a:t>ath9k driver</a:t>
            </a:r>
            <a:r>
              <a:rPr lang="el-GR" sz="1600" dirty="0">
                <a:solidFill>
                  <a:schemeClr val="bg1"/>
                </a:solidFill>
              </a:rPr>
              <a:t> που είναι υπεύθυνα για αυτές τις αλλαγές.</a:t>
            </a:r>
          </a:p>
          <a:p>
            <a:pPr>
              <a:lnSpc>
                <a:spcPct val="110000"/>
              </a:lnSpc>
            </a:pPr>
            <a:r>
              <a:rPr lang="el-GR" sz="1600" dirty="0">
                <a:solidFill>
                  <a:schemeClr val="bg1"/>
                </a:solidFill>
              </a:rPr>
              <a:t>Η προσθήκη λειτουργικότητας για την υλοποίηση των στόχων αυτών δυναμικά.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E43A5-01B4-4410-A9A5-01F244B02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93306"/>
            <a:ext cx="9905998" cy="1666668"/>
          </a:xfrm>
        </p:spPr>
        <p:txBody>
          <a:bodyPr/>
          <a:lstStyle/>
          <a:p>
            <a:pPr algn="ctr"/>
            <a:r>
              <a:rPr lang="el-GR" dirty="0">
                <a:solidFill>
                  <a:schemeClr val="bg1"/>
                </a:solidFill>
              </a:rPr>
              <a:t>ΤΡΟΠΟΣ </a:t>
            </a:r>
            <a:r>
              <a:rPr lang="el-GR" dirty="0" err="1">
                <a:solidFill>
                  <a:schemeClr val="bg1"/>
                </a:solidFill>
              </a:rPr>
              <a:t>ΥΛΟΠΟΙΗΣΗς</a:t>
            </a:r>
            <a:r>
              <a:rPr lang="el-GR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F8414-36DC-4496-9ABD-C50F53732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05781"/>
            <a:ext cx="9905999" cy="4414301"/>
          </a:xfrm>
        </p:spPr>
        <p:txBody>
          <a:bodyPr>
            <a:noAutofit/>
          </a:bodyPr>
          <a:lstStyle/>
          <a:p>
            <a:r>
              <a:rPr lang="el-GR" dirty="0">
                <a:solidFill>
                  <a:schemeClr val="bg1"/>
                </a:solidFill>
              </a:rPr>
              <a:t>Ο τρόπος που χρησιμοποιήσαμε για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l-GR" dirty="0">
                <a:solidFill>
                  <a:schemeClr val="bg1"/>
                </a:solidFill>
              </a:rPr>
              <a:t>να αλλάξουμε τον επιμερισμό του καναλιού είναι ο έλεγχος του </a:t>
            </a:r>
            <a:r>
              <a:rPr lang="en-US" dirty="0">
                <a:solidFill>
                  <a:schemeClr val="bg1"/>
                </a:solidFill>
              </a:rPr>
              <a:t>back off </a:t>
            </a:r>
            <a:r>
              <a:rPr lang="el-GR" dirty="0">
                <a:solidFill>
                  <a:schemeClr val="bg1"/>
                </a:solidFill>
              </a:rPr>
              <a:t>κάθε </a:t>
            </a:r>
            <a:r>
              <a:rPr lang="en-US" dirty="0">
                <a:solidFill>
                  <a:schemeClr val="bg1"/>
                </a:solidFill>
              </a:rPr>
              <a:t>AP </a:t>
            </a:r>
            <a:r>
              <a:rPr lang="el-GR" dirty="0">
                <a:solidFill>
                  <a:schemeClr val="bg1"/>
                </a:solidFill>
              </a:rPr>
              <a:t>μέσω της παραμέτρου </a:t>
            </a:r>
            <a:r>
              <a:rPr lang="en-US" dirty="0">
                <a:solidFill>
                  <a:schemeClr val="bg1"/>
                </a:solidFill>
              </a:rPr>
              <a:t>AIFS</a:t>
            </a:r>
            <a:r>
              <a:rPr lang="el-GR" dirty="0">
                <a:solidFill>
                  <a:schemeClr val="bg1"/>
                </a:solidFill>
              </a:rPr>
              <a:t>. </a:t>
            </a:r>
          </a:p>
          <a:p>
            <a:r>
              <a:rPr lang="el-GR" dirty="0">
                <a:solidFill>
                  <a:schemeClr val="bg1"/>
                </a:solidFill>
              </a:rPr>
              <a:t>Ένας κόμβος λειτουργεί ως </a:t>
            </a:r>
            <a:r>
              <a:rPr lang="en-US" dirty="0">
                <a:solidFill>
                  <a:schemeClr val="bg1"/>
                </a:solidFill>
              </a:rPr>
              <a:t>COORDINATOR</a:t>
            </a:r>
            <a:r>
              <a:rPr lang="el-GR" dirty="0">
                <a:solidFill>
                  <a:schemeClr val="bg1"/>
                </a:solidFill>
              </a:rPr>
              <a:t>, ο οποίος στέλνοντας </a:t>
            </a:r>
            <a:r>
              <a:rPr lang="en-US" dirty="0">
                <a:solidFill>
                  <a:schemeClr val="bg1"/>
                </a:solidFill>
              </a:rPr>
              <a:t>beacon </a:t>
            </a:r>
            <a:r>
              <a:rPr lang="el-GR" dirty="0">
                <a:solidFill>
                  <a:schemeClr val="bg1"/>
                </a:solidFill>
              </a:rPr>
              <a:t>, μεταδίδει πληροφορία στους </a:t>
            </a:r>
            <a:r>
              <a:rPr lang="en-US" dirty="0">
                <a:solidFill>
                  <a:schemeClr val="bg1"/>
                </a:solidFill>
              </a:rPr>
              <a:t>APs </a:t>
            </a:r>
            <a:r>
              <a:rPr lang="el-GR" dirty="0">
                <a:solidFill>
                  <a:schemeClr val="bg1"/>
                </a:solidFill>
              </a:rPr>
              <a:t>των δύο </a:t>
            </a:r>
            <a:r>
              <a:rPr lang="en-US" dirty="0">
                <a:solidFill>
                  <a:schemeClr val="bg1"/>
                </a:solidFill>
              </a:rPr>
              <a:t>links</a:t>
            </a:r>
            <a:r>
              <a:rPr lang="el-GR" dirty="0">
                <a:solidFill>
                  <a:schemeClr val="bg1"/>
                </a:solidFill>
              </a:rPr>
              <a:t> την οποία χρησιμοποιούν για να αλλάξουν το </a:t>
            </a:r>
            <a:r>
              <a:rPr lang="en-US" dirty="0">
                <a:solidFill>
                  <a:schemeClr val="bg1"/>
                </a:solidFill>
              </a:rPr>
              <a:t>AIFS </a:t>
            </a:r>
            <a:r>
              <a:rPr lang="el-GR" dirty="0">
                <a:solidFill>
                  <a:schemeClr val="bg1"/>
                </a:solidFill>
              </a:rPr>
              <a:t>τους. 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l-GR" dirty="0">
                <a:solidFill>
                  <a:schemeClr val="bg1"/>
                </a:solidFill>
              </a:rPr>
              <a:t>Η τοπολογία του πρώτου πειράματος παρουσιάζεται στο </a:t>
            </a:r>
            <a:r>
              <a:rPr lang="en-US" dirty="0">
                <a:solidFill>
                  <a:schemeClr val="bg1"/>
                </a:solidFill>
              </a:rPr>
              <a:t>Figure 1 </a:t>
            </a:r>
            <a:r>
              <a:rPr lang="el-GR" dirty="0">
                <a:solidFill>
                  <a:schemeClr val="bg1"/>
                </a:solidFill>
              </a:rPr>
              <a:t>και του δεύτερου στα </a:t>
            </a:r>
            <a:r>
              <a:rPr lang="en-US" dirty="0">
                <a:solidFill>
                  <a:schemeClr val="bg1"/>
                </a:solidFill>
              </a:rPr>
              <a:t>Figure</a:t>
            </a:r>
            <a:r>
              <a:rPr lang="el-GR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2</a:t>
            </a:r>
            <a:r>
              <a:rPr lang="el-GR">
                <a:solidFill>
                  <a:schemeClr val="bg1"/>
                </a:solidFill>
              </a:rPr>
              <a:t> και 3</a:t>
            </a:r>
            <a:r>
              <a:rPr lang="en-US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424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AB4DE-26ED-4751-91BE-FD0CBA467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63894"/>
            <a:ext cx="9905998" cy="1511559"/>
          </a:xfrm>
        </p:spPr>
        <p:txBody>
          <a:bodyPr/>
          <a:lstStyle/>
          <a:p>
            <a:pPr algn="ctr"/>
            <a:r>
              <a:rPr lang="el-GR" dirty="0" err="1">
                <a:solidFill>
                  <a:schemeClr val="bg1"/>
                </a:solidFill>
              </a:rPr>
              <a:t>Τοπολογια</a:t>
            </a:r>
            <a:r>
              <a:rPr lang="el-GR" dirty="0">
                <a:solidFill>
                  <a:schemeClr val="bg1"/>
                </a:solidFill>
              </a:rPr>
              <a:t> </a:t>
            </a:r>
            <a:r>
              <a:rPr lang="el-GR" dirty="0" err="1">
                <a:solidFill>
                  <a:schemeClr val="bg1"/>
                </a:solidFill>
              </a:rPr>
              <a:t>πρωτου</a:t>
            </a:r>
            <a:r>
              <a:rPr lang="el-GR" dirty="0">
                <a:solidFill>
                  <a:schemeClr val="bg1"/>
                </a:solidFill>
              </a:rPr>
              <a:t> </a:t>
            </a:r>
            <a:r>
              <a:rPr lang="el-GR" dirty="0" err="1">
                <a:solidFill>
                  <a:schemeClr val="bg1"/>
                </a:solidFill>
              </a:rPr>
              <a:t>πειραματος</a:t>
            </a:r>
            <a:endParaRPr lang="el-GR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DEDC25C2-1E56-4874-A62F-A233B3619C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0098" y="1735494"/>
            <a:ext cx="6988628" cy="4646645"/>
          </a:xfrm>
        </p:spPr>
      </p:pic>
    </p:spTree>
    <p:extLst>
      <p:ext uri="{BB962C8B-B14F-4D97-AF65-F5344CB8AC3E}">
        <p14:creationId xmlns:p14="http://schemas.microsoft.com/office/powerpoint/2010/main" val="2508291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35415-A2B5-4214-84D0-6979CC2E3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2587" y="0"/>
            <a:ext cx="9905998" cy="1478570"/>
          </a:xfrm>
        </p:spPr>
        <p:txBody>
          <a:bodyPr/>
          <a:lstStyle/>
          <a:p>
            <a:pPr algn="ctr"/>
            <a:r>
              <a:rPr lang="el-GR" dirty="0" err="1">
                <a:solidFill>
                  <a:schemeClr val="bg1"/>
                </a:solidFill>
              </a:rPr>
              <a:t>Τοπολογια</a:t>
            </a:r>
            <a:r>
              <a:rPr lang="el-GR" dirty="0">
                <a:solidFill>
                  <a:schemeClr val="bg1"/>
                </a:solidFill>
              </a:rPr>
              <a:t> </a:t>
            </a:r>
            <a:r>
              <a:rPr lang="el-GR" dirty="0" err="1">
                <a:solidFill>
                  <a:schemeClr val="bg1"/>
                </a:solidFill>
              </a:rPr>
              <a:t>δευτερου</a:t>
            </a:r>
            <a:r>
              <a:rPr lang="el-GR" dirty="0">
                <a:solidFill>
                  <a:schemeClr val="bg1"/>
                </a:solidFill>
              </a:rPr>
              <a:t> </a:t>
            </a:r>
            <a:r>
              <a:rPr lang="el-GR" dirty="0" err="1">
                <a:solidFill>
                  <a:schemeClr val="bg1"/>
                </a:solidFill>
              </a:rPr>
              <a:t>πειραματος</a:t>
            </a:r>
            <a:endParaRPr lang="el-GR" dirty="0">
              <a:solidFill>
                <a:schemeClr val="bg1"/>
              </a:solidFill>
            </a:endParaRPr>
          </a:p>
        </p:txBody>
      </p:sp>
      <p:pic>
        <p:nvPicPr>
          <p:cNvPr id="10" name="Content Placeholder 9" descr="Diagram&#10;&#10;Description automatically generated">
            <a:extLst>
              <a:ext uri="{FF2B5EF4-FFF2-40B4-BE49-F238E27FC236}">
                <a16:creationId xmlns:a16="http://schemas.microsoft.com/office/drawing/2014/main" id="{79AD10D1-EC54-476F-B939-26DDAC27E6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9496" y="891115"/>
            <a:ext cx="5815601" cy="3922690"/>
          </a:xfrm>
        </p:spPr>
      </p:pic>
      <p:pic>
        <p:nvPicPr>
          <p:cNvPr id="54" name="Picture 53" descr="Diagram&#10;&#10;Description automatically generated">
            <a:extLst>
              <a:ext uri="{FF2B5EF4-FFF2-40B4-BE49-F238E27FC236}">
                <a16:creationId xmlns:a16="http://schemas.microsoft.com/office/drawing/2014/main" id="{4F5873D3-39DF-4402-A426-A449026419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105" y="2935310"/>
            <a:ext cx="6405895" cy="3922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33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30E1A9-482D-40AB-872C-1F361E719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84140"/>
          </a:xfrm>
        </p:spPr>
        <p:txBody>
          <a:bodyPr/>
          <a:lstStyle/>
          <a:p>
            <a:pPr algn="ctr"/>
            <a:r>
              <a:rPr lang="el-GR" dirty="0">
                <a:solidFill>
                  <a:schemeClr val="bg1"/>
                </a:solidFill>
              </a:rPr>
              <a:t>ΤΡΟΠΟΣ </a:t>
            </a:r>
            <a:r>
              <a:rPr lang="el-GR" dirty="0" err="1">
                <a:solidFill>
                  <a:schemeClr val="bg1"/>
                </a:solidFill>
              </a:rPr>
              <a:t>ΥΛΟΠΟΙΗΣΗς</a:t>
            </a:r>
            <a:r>
              <a:rPr lang="el-GR" dirty="0">
                <a:solidFill>
                  <a:schemeClr val="bg1"/>
                </a:solidFill>
              </a:rPr>
              <a:t> </a:t>
            </a:r>
            <a:endParaRPr lang="el-G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E663E-EE2C-4D96-9AFE-95F3CF1029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l-GR" sz="2400" dirty="0">
                <a:solidFill>
                  <a:schemeClr val="bg1"/>
                </a:solidFill>
              </a:rPr>
              <a:t> Για την υλοποίηση αυτών </a:t>
            </a:r>
            <a:r>
              <a:rPr lang="el-GR" sz="2400" dirty="0" err="1">
                <a:solidFill>
                  <a:schemeClr val="bg1"/>
                </a:solidFill>
              </a:rPr>
              <a:t>προσθέθηκε</a:t>
            </a:r>
            <a:r>
              <a:rPr lang="el-GR" sz="2400" dirty="0">
                <a:solidFill>
                  <a:schemeClr val="bg1"/>
                </a:solidFill>
              </a:rPr>
              <a:t>  λειτουργικότητα στα αρχεία </a:t>
            </a:r>
            <a:r>
              <a:rPr lang="en-US" sz="2400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el-GR" sz="2400" dirty="0">
                <a:solidFill>
                  <a:schemeClr val="bg1"/>
                </a:solidFill>
              </a:rPr>
              <a:t>     1)</a:t>
            </a:r>
            <a:r>
              <a:rPr lang="en-US" sz="2400" dirty="0">
                <a:solidFill>
                  <a:schemeClr val="bg1"/>
                </a:solidFill>
              </a:rPr>
              <a:t>net/mac80211/</a:t>
            </a:r>
            <a:r>
              <a:rPr lang="en-US" sz="2400" dirty="0" err="1">
                <a:solidFill>
                  <a:schemeClr val="bg1"/>
                </a:solidFill>
              </a:rPr>
              <a:t>tx.c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l-GR" sz="2400" dirty="0">
                <a:solidFill>
                  <a:schemeClr val="bg1"/>
                </a:solidFill>
              </a:rPr>
              <a:t>-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l-GR" sz="2400" dirty="0">
                <a:solidFill>
                  <a:schemeClr val="bg1"/>
                </a:solidFill>
              </a:rPr>
              <a:t>στον </a:t>
            </a:r>
            <a:r>
              <a:rPr lang="en-US" sz="2400" dirty="0">
                <a:solidFill>
                  <a:schemeClr val="bg1"/>
                </a:solidFill>
              </a:rPr>
              <a:t>COORDINATOR </a:t>
            </a:r>
            <a:r>
              <a:rPr lang="el-GR" sz="2400" dirty="0">
                <a:solidFill>
                  <a:schemeClr val="bg1"/>
                </a:solidFill>
              </a:rPr>
              <a:t>ώστε να μπορεί να αλλάζει τα</a:t>
            </a: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       </a:t>
            </a:r>
            <a:r>
              <a:rPr lang="en-US" sz="2400" dirty="0">
                <a:solidFill>
                  <a:schemeClr val="bg1"/>
                </a:solidFill>
              </a:rPr>
              <a:t>beacon </a:t>
            </a:r>
            <a:r>
              <a:rPr lang="el-GR" sz="2400" dirty="0">
                <a:solidFill>
                  <a:schemeClr val="bg1"/>
                </a:solidFill>
              </a:rPr>
              <a:t>που στέλνει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el-GR" dirty="0">
                <a:solidFill>
                  <a:schemeClr val="bg1"/>
                </a:solidFill>
              </a:rPr>
              <a:t>     </a:t>
            </a:r>
            <a:r>
              <a:rPr lang="el-GR" sz="2400" dirty="0">
                <a:solidFill>
                  <a:schemeClr val="bg1"/>
                </a:solidFill>
              </a:rPr>
              <a:t>2)</a:t>
            </a:r>
            <a:r>
              <a:rPr lang="en-US" sz="2400" dirty="0">
                <a:solidFill>
                  <a:schemeClr val="bg1"/>
                </a:solidFill>
              </a:rPr>
              <a:t> drivers/net/wireless/</a:t>
            </a:r>
            <a:r>
              <a:rPr lang="en-US" sz="2400" dirty="0" err="1">
                <a:solidFill>
                  <a:schemeClr val="bg1"/>
                </a:solidFill>
              </a:rPr>
              <a:t>ath</a:t>
            </a:r>
            <a:r>
              <a:rPr lang="en-US" sz="2400" dirty="0">
                <a:solidFill>
                  <a:schemeClr val="bg1"/>
                </a:solidFill>
              </a:rPr>
              <a:t>/ath9k/</a:t>
            </a:r>
            <a:r>
              <a:rPr lang="en-US" sz="2400" dirty="0" err="1">
                <a:solidFill>
                  <a:schemeClr val="bg1"/>
                </a:solidFill>
              </a:rPr>
              <a:t>main.c</a:t>
            </a:r>
            <a:r>
              <a:rPr lang="el-GR" sz="2400" dirty="0">
                <a:solidFill>
                  <a:schemeClr val="bg1"/>
                </a:solidFill>
              </a:rPr>
              <a:t>,</a:t>
            </a:r>
          </a:p>
          <a:p>
            <a:pPr marL="0" indent="0">
              <a:buNone/>
            </a:pPr>
            <a:r>
              <a:rPr lang="el-GR" sz="2400" dirty="0">
                <a:solidFill>
                  <a:schemeClr val="bg1"/>
                </a:solidFill>
              </a:rPr>
              <a:t>         </a:t>
            </a:r>
            <a:r>
              <a:rPr lang="en-US" sz="2400" dirty="0">
                <a:solidFill>
                  <a:schemeClr val="bg1"/>
                </a:solidFill>
              </a:rPr>
              <a:t>drivers/net/wireless/</a:t>
            </a:r>
            <a:r>
              <a:rPr lang="en-US" sz="2400" dirty="0" err="1">
                <a:solidFill>
                  <a:schemeClr val="bg1"/>
                </a:solidFill>
              </a:rPr>
              <a:t>ath</a:t>
            </a:r>
            <a:r>
              <a:rPr lang="en-US" sz="2400" dirty="0">
                <a:solidFill>
                  <a:schemeClr val="bg1"/>
                </a:solidFill>
              </a:rPr>
              <a:t>/ath9k/</a:t>
            </a:r>
            <a:r>
              <a:rPr lang="en-US" sz="2400" dirty="0" err="1">
                <a:solidFill>
                  <a:schemeClr val="bg1"/>
                </a:solidFill>
              </a:rPr>
              <a:t>xmit.c</a:t>
            </a:r>
            <a:endParaRPr lang="el-GR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l-GR" sz="2400" dirty="0">
                <a:solidFill>
                  <a:schemeClr val="bg1"/>
                </a:solidFill>
              </a:rPr>
              <a:t>         </a:t>
            </a:r>
            <a:r>
              <a:rPr lang="en-US" sz="2400" dirty="0">
                <a:solidFill>
                  <a:schemeClr val="bg1"/>
                </a:solidFill>
              </a:rPr>
              <a:t>drivers/net/wireless/</a:t>
            </a:r>
            <a:r>
              <a:rPr lang="en-US" sz="2400" dirty="0" err="1">
                <a:solidFill>
                  <a:schemeClr val="bg1"/>
                </a:solidFill>
              </a:rPr>
              <a:t>ath</a:t>
            </a:r>
            <a:r>
              <a:rPr lang="en-US" sz="2400" dirty="0">
                <a:solidFill>
                  <a:schemeClr val="bg1"/>
                </a:solidFill>
              </a:rPr>
              <a:t>/ath9k/</a:t>
            </a:r>
            <a:r>
              <a:rPr lang="en-US" sz="2400" dirty="0" err="1">
                <a:solidFill>
                  <a:schemeClr val="bg1"/>
                </a:solidFill>
              </a:rPr>
              <a:t>mac.c</a:t>
            </a:r>
            <a:r>
              <a:rPr lang="el-GR" sz="2400" dirty="0">
                <a:solidFill>
                  <a:schemeClr val="bg1"/>
                </a:solidFill>
              </a:rPr>
              <a:t> – στους </a:t>
            </a:r>
            <a:r>
              <a:rPr lang="en-US" sz="2400" dirty="0">
                <a:solidFill>
                  <a:schemeClr val="bg1"/>
                </a:solidFill>
              </a:rPr>
              <a:t>APs </a:t>
            </a:r>
            <a:r>
              <a:rPr lang="el-GR" sz="2400" dirty="0">
                <a:solidFill>
                  <a:schemeClr val="bg1"/>
                </a:solidFill>
              </a:rPr>
              <a:t>ώστε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l-GR" sz="2400" dirty="0">
                <a:solidFill>
                  <a:schemeClr val="bg1"/>
                </a:solidFill>
              </a:rPr>
              <a:t>να μπορούν να διαβάσουν αυτά τα παραλλαγμένα </a:t>
            </a:r>
            <a:r>
              <a:rPr lang="en-US" sz="2400" dirty="0">
                <a:solidFill>
                  <a:schemeClr val="bg1"/>
                </a:solidFill>
              </a:rPr>
              <a:t>beacon </a:t>
            </a:r>
            <a:r>
              <a:rPr lang="el-GR" sz="2400" dirty="0">
                <a:solidFill>
                  <a:schemeClr val="bg1"/>
                </a:solidFill>
              </a:rPr>
              <a:t>και να αλλάξουν δυναμικά τα </a:t>
            </a:r>
            <a:r>
              <a:rPr lang="en-US" sz="2400" dirty="0">
                <a:solidFill>
                  <a:schemeClr val="bg1"/>
                </a:solidFill>
              </a:rPr>
              <a:t>AIFS </a:t>
            </a:r>
            <a:r>
              <a:rPr lang="el-GR" sz="2400" dirty="0">
                <a:solidFill>
                  <a:schemeClr val="bg1"/>
                </a:solidFill>
              </a:rPr>
              <a:t>τους.  </a:t>
            </a:r>
            <a:endParaRPr lang="el-G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771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26CC4-F2D2-47F0-9F06-9B2975FAE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79653"/>
          </a:xfrm>
        </p:spPr>
        <p:txBody>
          <a:bodyPr/>
          <a:lstStyle/>
          <a:p>
            <a:pPr algn="ctr"/>
            <a:r>
              <a:rPr lang="el-GR" dirty="0">
                <a:solidFill>
                  <a:schemeClr val="bg1"/>
                </a:solidFill>
              </a:rPr>
              <a:t>ΤΡΟΠΟΣ </a:t>
            </a:r>
            <a:r>
              <a:rPr lang="el-GR" dirty="0" err="1">
                <a:solidFill>
                  <a:schemeClr val="bg1"/>
                </a:solidFill>
              </a:rPr>
              <a:t>ΥΛΟΠΟΙΗΣΗς</a:t>
            </a:r>
            <a:r>
              <a:rPr lang="el-GR" dirty="0">
                <a:solidFill>
                  <a:schemeClr val="bg1"/>
                </a:solidFill>
              </a:rPr>
              <a:t> </a:t>
            </a:r>
            <a:endParaRPr lang="el-G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2E2D7-68A4-41E6-96E4-01C1BA2C0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4196"/>
            <a:ext cx="9905999" cy="4935894"/>
          </a:xfrm>
        </p:spPr>
        <p:txBody>
          <a:bodyPr/>
          <a:lstStyle/>
          <a:p>
            <a:r>
              <a:rPr lang="el-GR" dirty="0">
                <a:solidFill>
                  <a:schemeClr val="bg1"/>
                </a:solidFill>
              </a:rPr>
              <a:t>Επίσης στον </a:t>
            </a:r>
            <a:r>
              <a:rPr lang="en-US" dirty="0">
                <a:solidFill>
                  <a:schemeClr val="bg1"/>
                </a:solidFill>
              </a:rPr>
              <a:t>COORDINATOR </a:t>
            </a:r>
            <a:r>
              <a:rPr lang="el-GR" dirty="0">
                <a:solidFill>
                  <a:schemeClr val="bg1"/>
                </a:solidFill>
              </a:rPr>
              <a:t>χρησιμοποιήθηκε ένα δικό μας πρόγραμμα το </a:t>
            </a:r>
            <a:r>
              <a:rPr lang="en-US" dirty="0" err="1">
                <a:solidFill>
                  <a:schemeClr val="bg1"/>
                </a:solidFill>
              </a:rPr>
              <a:t>coord_listen.c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l-GR" dirty="0">
                <a:solidFill>
                  <a:schemeClr val="bg1"/>
                </a:solidFill>
              </a:rPr>
              <a:t>που σκοπό έχει να ακούει στο κανάλι και να καταλαβαίνει την ύπαρξη και τρίτου </a:t>
            </a:r>
            <a:r>
              <a:rPr lang="en-US" dirty="0">
                <a:solidFill>
                  <a:schemeClr val="bg1"/>
                </a:solidFill>
              </a:rPr>
              <a:t>link </a:t>
            </a:r>
            <a:r>
              <a:rPr lang="el-GR" dirty="0">
                <a:solidFill>
                  <a:schemeClr val="bg1"/>
                </a:solidFill>
              </a:rPr>
              <a:t>σε αυτό.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l-GR" dirty="0">
                <a:solidFill>
                  <a:schemeClr val="bg1"/>
                </a:solidFill>
              </a:rPr>
              <a:t>Αντίστοιχα υπάρχει και το </a:t>
            </a:r>
            <a:r>
              <a:rPr lang="en-US" dirty="0" err="1">
                <a:solidFill>
                  <a:schemeClr val="bg1"/>
                </a:solidFill>
              </a:rPr>
              <a:t>manip.c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l-GR" dirty="0">
                <a:solidFill>
                  <a:schemeClr val="bg1"/>
                </a:solidFill>
              </a:rPr>
              <a:t>στους </a:t>
            </a:r>
            <a:r>
              <a:rPr lang="en-US" dirty="0">
                <a:solidFill>
                  <a:schemeClr val="bg1"/>
                </a:solidFill>
              </a:rPr>
              <a:t>APs </a:t>
            </a:r>
            <a:r>
              <a:rPr lang="el-GR" dirty="0">
                <a:solidFill>
                  <a:schemeClr val="bg1"/>
                </a:solidFill>
              </a:rPr>
              <a:t>το οποίο ακούει</a:t>
            </a:r>
            <a:r>
              <a:rPr lang="en-US" dirty="0">
                <a:solidFill>
                  <a:schemeClr val="bg1"/>
                </a:solidFill>
              </a:rPr>
              <a:t> beacon packets</a:t>
            </a:r>
            <a:r>
              <a:rPr lang="el-GR" dirty="0">
                <a:solidFill>
                  <a:schemeClr val="bg1"/>
                </a:solidFill>
              </a:rPr>
              <a:t>, τα αποκωδικοποιεί και χρησιμοποιεί τη πληροφορία που προορίζεται γι’ αυτόν ώστε να αλλάξει το </a:t>
            </a:r>
            <a:r>
              <a:rPr lang="en-US" dirty="0">
                <a:solidFill>
                  <a:schemeClr val="bg1"/>
                </a:solidFill>
              </a:rPr>
              <a:t>AIFS</a:t>
            </a:r>
            <a:r>
              <a:rPr lang="el-GR" dirty="0">
                <a:solidFill>
                  <a:schemeClr val="bg1"/>
                </a:solidFill>
              </a:rPr>
              <a:t> του.</a:t>
            </a:r>
          </a:p>
          <a:p>
            <a:r>
              <a:rPr lang="el-GR" dirty="0">
                <a:solidFill>
                  <a:schemeClr val="bg1"/>
                </a:solidFill>
              </a:rPr>
              <a:t>Η πληροφορία στο εσωτερικό των κόμβων μεταφέρεται μέσω </a:t>
            </a:r>
            <a:r>
              <a:rPr lang="en-US" dirty="0">
                <a:solidFill>
                  <a:schemeClr val="bg1"/>
                </a:solidFill>
              </a:rPr>
              <a:t>proc files</a:t>
            </a:r>
            <a:r>
              <a:rPr lang="el-GR" dirty="0">
                <a:solidFill>
                  <a:schemeClr val="bg1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l-GR" dirty="0">
                <a:solidFill>
                  <a:schemeClr val="bg1"/>
                </a:solidFill>
              </a:rPr>
              <a:t>τα οποία γράφονται από προγράμματα επιπέδου χρήστη και διαβάζονται από επιπέδου </a:t>
            </a:r>
            <a:r>
              <a:rPr lang="en-US" dirty="0">
                <a:solidFill>
                  <a:schemeClr val="bg1"/>
                </a:solidFill>
              </a:rPr>
              <a:t>driver.</a:t>
            </a:r>
            <a:endParaRPr lang="el-GR" dirty="0">
              <a:solidFill>
                <a:schemeClr val="bg1"/>
              </a:solidFill>
            </a:endParaRPr>
          </a:p>
          <a:p>
            <a:endParaRPr lang="el-G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115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76605-D339-45FE-A26B-FF6E31CEE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l-GR" dirty="0" err="1">
                <a:solidFill>
                  <a:schemeClr val="bg1"/>
                </a:solidFill>
              </a:rPr>
              <a:t>βηματα</a:t>
            </a:r>
            <a:r>
              <a:rPr lang="el-GR" dirty="0">
                <a:solidFill>
                  <a:schemeClr val="bg1"/>
                </a:solidFill>
              </a:rPr>
              <a:t> προς την </a:t>
            </a:r>
            <a:r>
              <a:rPr lang="el-GR" dirty="0" err="1">
                <a:solidFill>
                  <a:schemeClr val="bg1"/>
                </a:solidFill>
              </a:rPr>
              <a:t>τελικη</a:t>
            </a:r>
            <a:r>
              <a:rPr lang="el-GR" dirty="0">
                <a:solidFill>
                  <a:schemeClr val="bg1"/>
                </a:solidFill>
              </a:rPr>
              <a:t> </a:t>
            </a:r>
            <a:r>
              <a:rPr lang="el-GR" dirty="0" err="1">
                <a:solidFill>
                  <a:schemeClr val="bg1"/>
                </a:solidFill>
              </a:rPr>
              <a:t>υλοποιηση</a:t>
            </a:r>
            <a:endParaRPr lang="el-GR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9A965-6A75-4F13-B9E1-7CA82F895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29294"/>
            <a:ext cx="9905999" cy="4887883"/>
          </a:xfrm>
        </p:spPr>
        <p:txBody>
          <a:bodyPr/>
          <a:lstStyle/>
          <a:p>
            <a:r>
              <a:rPr lang="el-GR" dirty="0">
                <a:solidFill>
                  <a:schemeClr val="bg1"/>
                </a:solidFill>
              </a:rPr>
              <a:t>Στην πλευρά των </a:t>
            </a:r>
            <a:r>
              <a:rPr lang="en-US" dirty="0">
                <a:solidFill>
                  <a:schemeClr val="bg1"/>
                </a:solidFill>
              </a:rPr>
              <a:t>APs </a:t>
            </a:r>
            <a:r>
              <a:rPr lang="el-GR" dirty="0">
                <a:solidFill>
                  <a:schemeClr val="bg1"/>
                </a:solidFill>
              </a:rPr>
              <a:t>προσπαθήσαμε να βρούμε τρόπο και συνάρτηση ώστε το </a:t>
            </a:r>
            <a:r>
              <a:rPr lang="en-US" dirty="0">
                <a:solidFill>
                  <a:schemeClr val="bg1"/>
                </a:solidFill>
              </a:rPr>
              <a:t>AIFS </a:t>
            </a:r>
            <a:r>
              <a:rPr lang="el-GR" dirty="0">
                <a:solidFill>
                  <a:schemeClr val="bg1"/>
                </a:solidFill>
              </a:rPr>
              <a:t>να αλλάζει δυναμικά. Η </a:t>
            </a:r>
            <a:r>
              <a:rPr lang="en-US" dirty="0" err="1">
                <a:solidFill>
                  <a:schemeClr val="bg1"/>
                </a:solidFill>
              </a:rPr>
              <a:t>util.c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l-GR" dirty="0">
                <a:solidFill>
                  <a:schemeClr val="bg1"/>
                </a:solidFill>
              </a:rPr>
              <a:t>δε λειτούργησε λόγο δυναμικότητας . Λειτούργησε όμως η </a:t>
            </a:r>
            <a:r>
              <a:rPr lang="en-US" dirty="0">
                <a:solidFill>
                  <a:schemeClr val="bg1"/>
                </a:solidFill>
              </a:rPr>
              <a:t>ath9k_hw_resettxqueue </a:t>
            </a:r>
            <a:r>
              <a:rPr lang="el-GR" dirty="0">
                <a:solidFill>
                  <a:schemeClr val="bg1"/>
                </a:solidFill>
              </a:rPr>
              <a:t>στο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mac.c</a:t>
            </a:r>
            <a:r>
              <a:rPr lang="el-GR" dirty="0">
                <a:solidFill>
                  <a:schemeClr val="bg1"/>
                </a:solidFill>
              </a:rPr>
              <a:t> .</a:t>
            </a:r>
          </a:p>
          <a:p>
            <a:r>
              <a:rPr lang="el-GR" dirty="0">
                <a:solidFill>
                  <a:schemeClr val="bg1"/>
                </a:solidFill>
              </a:rPr>
              <a:t>Βρήκαμε τρόπο να προσθέσουμε πληροφορία στο </a:t>
            </a:r>
            <a:r>
              <a:rPr lang="en-US" dirty="0">
                <a:solidFill>
                  <a:schemeClr val="bg1"/>
                </a:solidFill>
              </a:rPr>
              <a:t>beacon </a:t>
            </a:r>
            <a:r>
              <a:rPr lang="el-GR" dirty="0">
                <a:solidFill>
                  <a:schemeClr val="bg1"/>
                </a:solidFill>
              </a:rPr>
              <a:t>μέσω του </a:t>
            </a:r>
            <a:r>
              <a:rPr lang="en-US" dirty="0" err="1">
                <a:solidFill>
                  <a:schemeClr val="bg1"/>
                </a:solidFill>
              </a:rPr>
              <a:t>hostapd.conf</a:t>
            </a:r>
            <a:r>
              <a:rPr lang="el-GR" dirty="0">
                <a:solidFill>
                  <a:schemeClr val="bg1"/>
                </a:solidFill>
              </a:rPr>
              <a:t>,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l-GR" dirty="0">
                <a:solidFill>
                  <a:schemeClr val="bg1"/>
                </a:solidFill>
              </a:rPr>
              <a:t>το οποίο όμως δε δούλευε δυναμικά. Οπότε μετά από έρευνα αποφασίσαμε τη χρήση της </a:t>
            </a:r>
            <a:r>
              <a:rPr lang="en-US" dirty="0" err="1">
                <a:solidFill>
                  <a:schemeClr val="bg1"/>
                </a:solidFill>
              </a:rPr>
              <a:t>tx.c</a:t>
            </a:r>
            <a:r>
              <a:rPr lang="en-US" dirty="0">
                <a:solidFill>
                  <a:schemeClr val="bg1"/>
                </a:solidFill>
              </a:rPr>
              <a:t> .</a:t>
            </a:r>
            <a:r>
              <a:rPr lang="el-GR" dirty="0">
                <a:solidFill>
                  <a:schemeClr val="bg1"/>
                </a:solidFill>
              </a:rPr>
              <a:t> </a:t>
            </a:r>
          </a:p>
          <a:p>
            <a:r>
              <a:rPr lang="el-GR" dirty="0">
                <a:solidFill>
                  <a:schemeClr val="bg1"/>
                </a:solidFill>
              </a:rPr>
              <a:t>Τελευταίο βήμα του ερευνητικού σκέλους της εργασίας ήταν να βρούμε τρόπο να μεταφέρουμε εσωτερικά στο κόμβο την πληροφορία του </a:t>
            </a:r>
            <a:r>
              <a:rPr lang="en-US" dirty="0">
                <a:solidFill>
                  <a:schemeClr val="bg1"/>
                </a:solidFill>
              </a:rPr>
              <a:t>AIFS ,</a:t>
            </a:r>
            <a:r>
              <a:rPr lang="el-GR" dirty="0">
                <a:solidFill>
                  <a:schemeClr val="bg1"/>
                </a:solidFill>
              </a:rPr>
              <a:t> κάτι που προσπαθήσαμε να λύσουμε ψάχνοντας διάφορα </a:t>
            </a:r>
            <a:r>
              <a:rPr lang="en-US" dirty="0">
                <a:solidFill>
                  <a:schemeClr val="bg1"/>
                </a:solidFill>
              </a:rPr>
              <a:t>proc files</a:t>
            </a:r>
            <a:r>
              <a:rPr lang="el-GR" dirty="0">
                <a:solidFill>
                  <a:schemeClr val="bg1"/>
                </a:solidFill>
              </a:rPr>
              <a:t>. Τελικά φτιάξαμε το δικό μας /</a:t>
            </a:r>
            <a:r>
              <a:rPr lang="en-US" dirty="0">
                <a:solidFill>
                  <a:schemeClr val="bg1"/>
                </a:solidFill>
              </a:rPr>
              <a:t>proc/hello </a:t>
            </a:r>
            <a:r>
              <a:rPr lang="el-GR" dirty="0">
                <a:solidFill>
                  <a:schemeClr val="bg1"/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330186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4D1FA-C1D6-4BBD-909D-BCD1ED3B0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127155"/>
          </a:xfrm>
        </p:spPr>
        <p:txBody>
          <a:bodyPr/>
          <a:lstStyle/>
          <a:p>
            <a:pPr algn="ctr"/>
            <a:r>
              <a:rPr lang="el-GR" dirty="0" err="1">
                <a:solidFill>
                  <a:schemeClr val="bg1"/>
                </a:solidFill>
              </a:rPr>
              <a:t>Πειραματα</a:t>
            </a:r>
            <a:r>
              <a:rPr lang="el-GR" dirty="0">
                <a:solidFill>
                  <a:schemeClr val="bg1"/>
                </a:solidFill>
              </a:rPr>
              <a:t> και </a:t>
            </a:r>
            <a:r>
              <a:rPr lang="el-GR" dirty="0" err="1">
                <a:solidFill>
                  <a:schemeClr val="bg1"/>
                </a:solidFill>
              </a:rPr>
              <a:t>σεναρια</a:t>
            </a:r>
            <a:r>
              <a:rPr lang="el-GR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80C9A-E47C-4A5E-8E3F-C348B943E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96044"/>
            <a:ext cx="9905999" cy="4195157"/>
          </a:xfrm>
        </p:spPr>
        <p:txBody>
          <a:bodyPr/>
          <a:lstStyle/>
          <a:p>
            <a:r>
              <a:rPr lang="el-GR" dirty="0">
                <a:solidFill>
                  <a:schemeClr val="bg1"/>
                </a:solidFill>
              </a:rPr>
              <a:t>Το πρώτο σενάριο που έπρεπε να υλοποιήσουμε ήταν ο απλός διαμερισμός του καναλιού μεταξύ ΗΤ(</a:t>
            </a:r>
            <a:r>
              <a:rPr lang="en-US" dirty="0">
                <a:solidFill>
                  <a:schemeClr val="bg1"/>
                </a:solidFill>
              </a:rPr>
              <a:t>HOTSPOT</a:t>
            </a:r>
            <a:r>
              <a:rPr lang="el-GR" dirty="0">
                <a:solidFill>
                  <a:schemeClr val="bg1"/>
                </a:solidFill>
              </a:rPr>
              <a:t>) και ΗΜ</a:t>
            </a:r>
            <a:r>
              <a:rPr lang="en-US" dirty="0">
                <a:solidFill>
                  <a:schemeClr val="bg1"/>
                </a:solidFill>
              </a:rPr>
              <a:t>(HOME)</a:t>
            </a:r>
            <a:r>
              <a:rPr lang="el-GR" dirty="0">
                <a:solidFill>
                  <a:schemeClr val="bg1"/>
                </a:solidFill>
              </a:rPr>
              <a:t>.</a:t>
            </a:r>
          </a:p>
          <a:p>
            <a:r>
              <a:rPr lang="el-GR" dirty="0">
                <a:solidFill>
                  <a:schemeClr val="bg1"/>
                </a:solidFill>
              </a:rPr>
              <a:t>Σε αυτό ο </a:t>
            </a:r>
            <a:r>
              <a:rPr lang="en-US" dirty="0">
                <a:solidFill>
                  <a:schemeClr val="bg1"/>
                </a:solidFill>
              </a:rPr>
              <a:t>H</a:t>
            </a:r>
            <a:r>
              <a:rPr lang="el-GR" dirty="0">
                <a:solidFill>
                  <a:schemeClr val="bg1"/>
                </a:solidFill>
              </a:rPr>
              <a:t>Μ ξεκινούσε με 100% χρήση του καναλιού και ο ΗΤ με 0%</a:t>
            </a:r>
          </a:p>
          <a:p>
            <a:r>
              <a:rPr lang="el-GR" dirty="0">
                <a:solidFill>
                  <a:schemeClr val="bg1"/>
                </a:solidFill>
              </a:rPr>
              <a:t>Κάθε 10΄΄ ο ΗΜ παραχωρεί 10% του καναλιού στον ΗΤ μέχρι που μετά από 100΄΄ ο ΗΤ έχει  100% και ο ΗΜ 0%.</a:t>
            </a:r>
          </a:p>
          <a:p>
            <a:r>
              <a:rPr lang="el-GR" dirty="0">
                <a:solidFill>
                  <a:schemeClr val="bg1"/>
                </a:solidFill>
              </a:rPr>
              <a:t>Λειτουργικότητα </a:t>
            </a:r>
            <a:r>
              <a:rPr lang="el-GR" dirty="0" err="1">
                <a:solidFill>
                  <a:schemeClr val="bg1"/>
                </a:solidFill>
              </a:rPr>
              <a:t>προσθέθηκε</a:t>
            </a:r>
            <a:r>
              <a:rPr lang="el-GR" dirty="0">
                <a:solidFill>
                  <a:schemeClr val="bg1"/>
                </a:solidFill>
              </a:rPr>
              <a:t> στο 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tx.c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l-GR" dirty="0">
                <a:solidFill>
                  <a:schemeClr val="bg1"/>
                </a:solidFill>
              </a:rPr>
              <a:t>, όπου ο </a:t>
            </a:r>
            <a:r>
              <a:rPr lang="en-US" dirty="0">
                <a:solidFill>
                  <a:schemeClr val="bg1"/>
                </a:solidFill>
              </a:rPr>
              <a:t>COORDINATOR </a:t>
            </a:r>
            <a:r>
              <a:rPr lang="el-GR" dirty="0">
                <a:solidFill>
                  <a:schemeClr val="bg1"/>
                </a:solidFill>
              </a:rPr>
              <a:t>κάθε 10΄΄ στέλνει διαφορετική πληροφορία.</a:t>
            </a:r>
          </a:p>
          <a:p>
            <a:r>
              <a:rPr lang="el-GR" dirty="0">
                <a:solidFill>
                  <a:schemeClr val="bg1"/>
                </a:solidFill>
              </a:rPr>
              <a:t>Μορφή πληροφορίας που στέλνεται </a:t>
            </a:r>
            <a:r>
              <a:rPr lang="en-US" dirty="0">
                <a:solidFill>
                  <a:schemeClr val="bg1"/>
                </a:solidFill>
              </a:rPr>
              <a:t>“</a:t>
            </a:r>
            <a:r>
              <a:rPr lang="en-US" dirty="0" err="1">
                <a:solidFill>
                  <a:schemeClr val="bg1"/>
                </a:solidFill>
              </a:rPr>
              <a:t>hmXhtY</a:t>
            </a:r>
            <a:r>
              <a:rPr lang="en-US" dirty="0">
                <a:solidFill>
                  <a:schemeClr val="bg1"/>
                </a:solidFill>
              </a:rPr>
              <a:t>”.</a:t>
            </a:r>
            <a:endParaRPr lang="el-G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91599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221</TotalTime>
  <Words>694</Words>
  <Application>Microsoft Office PowerPoint</Application>
  <PresentationFormat>Widescreen</PresentationFormat>
  <Paragraphs>44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Tw Cen MT</vt:lpstr>
      <vt:lpstr>Circuit</vt:lpstr>
      <vt:lpstr>Hotspot slicer</vt:lpstr>
      <vt:lpstr>Στοχοσ της εργασιασ</vt:lpstr>
      <vt:lpstr>ΤΡΟΠΟΣ ΥΛΟΠΟΙΗΣΗς </vt:lpstr>
      <vt:lpstr>Τοπολογια πρωτου πειραματος</vt:lpstr>
      <vt:lpstr>Τοπολογια δευτερου πειραματος</vt:lpstr>
      <vt:lpstr>ΤΡΟΠΟΣ ΥΛΟΠΟΙΗΣΗς </vt:lpstr>
      <vt:lpstr>ΤΡΟΠΟΣ ΥΛΟΠΟΙΗΣΗς </vt:lpstr>
      <vt:lpstr>βηματα προς την τελικη υλοποιηση</vt:lpstr>
      <vt:lpstr>Πειραματα και σεναρια </vt:lpstr>
      <vt:lpstr>Πειραματα και σεναρια </vt:lpstr>
      <vt:lpstr>Πειραματα και σεναρια </vt:lpstr>
      <vt:lpstr>Ευχαριστουμε 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Hotspot slicer</dc:title>
  <dc:creator>ΛΑΜΠΡΙΝΟΣ ΙΣΙΔΩΡΟΣ</dc:creator>
  <cp:lastModifiedBy>ΛΑΜΠΡΙΝΟΣ ΙΣΙΔΩΡΟΣ</cp:lastModifiedBy>
  <cp:revision>19</cp:revision>
  <dcterms:created xsi:type="dcterms:W3CDTF">2021-09-22T14:46:29Z</dcterms:created>
  <dcterms:modified xsi:type="dcterms:W3CDTF">2021-09-23T10:43:20Z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